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5" d="100"/>
          <a:sy n="95" d="100"/>
        </p:scale>
        <p:origin x="42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70979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3" Type="http://schemas.openxmlformats.org/officeDocument/2006/relationships/image" Target="../media/image3.png"/><Relationship Id="rId7" Type="http://schemas.openxmlformats.org/officeDocument/2006/relationships/slide" Target="slide8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5.xml"/><Relationship Id="rId4" Type="http://schemas.openxmlformats.org/officeDocument/2006/relationships/slide" Target="slide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926312"/>
            <a:ext cx="7477601" cy="33327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6561"/>
              </a:lnSpc>
              <a:buNone/>
            </a:pPr>
            <a:r>
              <a:rPr lang="en-US" sz="5249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Projet IA: Reconnaissance de chiffres sur le dataset MNist</a:t>
            </a:r>
            <a:endParaRPr lang="en-US" sz="5249" dirty="0"/>
          </a:p>
        </p:txBody>
      </p:sp>
      <p:sp>
        <p:nvSpPr>
          <p:cNvPr id="6" name="Text 3"/>
          <p:cNvSpPr/>
          <p:nvPr/>
        </p:nvSpPr>
        <p:spPr>
          <a:xfrm>
            <a:off x="833199" y="5592366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Découvrez notre projet d'intelligence artificielle qui vise à reconnaître les chiffres écrits à la main sur le dataset MNist.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366260" y="3767614"/>
            <a:ext cx="58978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Merci de votre attention</a:t>
            </a:r>
            <a:endParaRPr lang="en-US" sz="4374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71750" y="1687592"/>
            <a:ext cx="58293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Présentation du Groupe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2715220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833199" y="3320534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Notre équipe est composée de : 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833199" y="4014788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Marwan</a:t>
            </a:r>
            <a:endParaRPr lang="en-US" sz="2187" dirty="0"/>
          </a:p>
        </p:txBody>
      </p:sp>
      <p:sp>
        <p:nvSpPr>
          <p:cNvPr id="9" name="Text 6"/>
          <p:cNvSpPr/>
          <p:nvPr/>
        </p:nvSpPr>
        <p:spPr>
          <a:xfrm>
            <a:off x="833199" y="4709041"/>
            <a:ext cx="9306401" cy="44434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499"/>
              </a:lnSpc>
              <a:buNone/>
            </a:pPr>
            <a:r>
              <a:rPr lang="en-US" sz="2187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Khalil</a:t>
            </a:r>
            <a:endParaRPr lang="en-US" sz="2187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-141027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264456" y="2010013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Sommaire</a:t>
            </a:r>
            <a:endParaRPr lang="en-US" sz="4374" dirty="0"/>
          </a:p>
        </p:txBody>
      </p:sp>
      <p:sp>
        <p:nvSpPr>
          <p:cNvPr id="6" name="Text 3"/>
          <p:cNvSpPr/>
          <p:nvPr/>
        </p:nvSpPr>
        <p:spPr>
          <a:xfrm>
            <a:off x="833199" y="3037642"/>
            <a:ext cx="930640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799"/>
              </a:lnSpc>
              <a:buNone/>
            </a:pP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1758993" y="3618371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Objectifs du projet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 5"/>
          <p:cNvSpPr/>
          <p:nvPr/>
        </p:nvSpPr>
        <p:spPr>
          <a:xfrm>
            <a:off x="1758993" y="4062594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Technologies utilisées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1758993" y="4591447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Démonstration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1" name="Text 8"/>
          <p:cNvSpPr/>
          <p:nvPr/>
        </p:nvSpPr>
        <p:spPr>
          <a:xfrm>
            <a:off x="1758993" y="5035666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Difficultés rencontrées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2" name="Text 9"/>
          <p:cNvSpPr/>
          <p:nvPr/>
        </p:nvSpPr>
        <p:spPr>
          <a:xfrm>
            <a:off x="1758993" y="5562084"/>
            <a:ext cx="6462355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2743200" lvl="7" indent="-342900" algn="l">
              <a:lnSpc>
                <a:spcPts val="2799"/>
              </a:lnSpc>
              <a:buSzPct val="100000"/>
              <a:buChar char="•"/>
            </a:pPr>
            <a:r>
              <a:rPr lang="en-US" sz="1750" dirty="0">
                <a:solidFill>
                  <a:schemeClr val="accent1">
                    <a:lumMod val="60000"/>
                    <a:lumOff val="40000"/>
                  </a:schemeClr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Conclusion</a:t>
            </a:r>
            <a:endParaRPr lang="en-US" sz="175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5013960" y="1536502"/>
            <a:ext cx="46024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Objectifs du Projet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1760220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6" name="Text 4"/>
          <p:cNvSpPr/>
          <p:nvPr/>
        </p:nvSpPr>
        <p:spPr>
          <a:xfrm>
            <a:off x="1952982" y="2890480"/>
            <a:ext cx="1143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624" dirty="0"/>
          </a:p>
        </p:txBody>
      </p:sp>
      <p:sp>
        <p:nvSpPr>
          <p:cNvPr id="7" name="Text 5"/>
          <p:cNvSpPr/>
          <p:nvPr/>
        </p:nvSpPr>
        <p:spPr>
          <a:xfrm>
            <a:off x="2482334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Précision</a:t>
            </a:r>
            <a:endParaRPr lang="en-US" sz="2187" dirty="0"/>
          </a:p>
        </p:txBody>
      </p:sp>
      <p:sp>
        <p:nvSpPr>
          <p:cNvPr id="8" name="Text 6"/>
          <p:cNvSpPr/>
          <p:nvPr/>
        </p:nvSpPr>
        <p:spPr>
          <a:xfrm>
            <a:off x="2482334" y="3494484"/>
            <a:ext cx="2833092" cy="24878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Notre objectif est de développer un modèle d'apprentissage automatique capable de reconnaître les chiffres avec la meilleure précision possible.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5537597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0" name="Text 8"/>
          <p:cNvSpPr/>
          <p:nvPr/>
        </p:nvSpPr>
        <p:spPr>
          <a:xfrm>
            <a:off x="5696069" y="289048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624" dirty="0"/>
          </a:p>
        </p:txBody>
      </p:sp>
      <p:sp>
        <p:nvSpPr>
          <p:cNvPr id="11" name="Text 9"/>
          <p:cNvSpPr/>
          <p:nvPr/>
        </p:nvSpPr>
        <p:spPr>
          <a:xfrm>
            <a:off x="6259711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Efficacité</a:t>
            </a:r>
            <a:endParaRPr lang="en-US" sz="2187" dirty="0"/>
          </a:p>
        </p:txBody>
      </p:sp>
      <p:sp>
        <p:nvSpPr>
          <p:cNvPr id="12" name="Text 10"/>
          <p:cNvSpPr/>
          <p:nvPr/>
        </p:nvSpPr>
        <p:spPr>
          <a:xfrm>
            <a:off x="6259711" y="3494484"/>
            <a:ext cx="2833092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visons à créer un système de reconnaissance de chiffres rapide et efficace qui permet en temps réel de reconnaitre des chiffres dessinés par l'utilisateur.</a:t>
            </a:r>
            <a:endParaRPr lang="en-US" sz="1750" dirty="0"/>
          </a:p>
        </p:txBody>
      </p:sp>
      <p:sp>
        <p:nvSpPr>
          <p:cNvPr id="13" name="Shape 11"/>
          <p:cNvSpPr/>
          <p:nvPr/>
        </p:nvSpPr>
        <p:spPr>
          <a:xfrm>
            <a:off x="9314974" y="284880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2"/>
          <p:cNvSpPr/>
          <p:nvPr/>
        </p:nvSpPr>
        <p:spPr>
          <a:xfrm>
            <a:off x="9473446" y="2890480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624" dirty="0"/>
          </a:p>
        </p:txBody>
      </p:sp>
      <p:sp>
        <p:nvSpPr>
          <p:cNvPr id="15" name="Text 13"/>
          <p:cNvSpPr/>
          <p:nvPr/>
        </p:nvSpPr>
        <p:spPr>
          <a:xfrm>
            <a:off x="10037088" y="2925128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Apprentissage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10037088" y="3494484"/>
            <a:ext cx="2833092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souhaitons également comprendre et analyser les différentes techniques et algorithmes d'apprentissage automatique utilisés pour la reconnaissance de chiffres.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4" name="Text 2"/>
          <p:cNvSpPr/>
          <p:nvPr/>
        </p:nvSpPr>
        <p:spPr>
          <a:xfrm>
            <a:off x="4533900" y="741521"/>
            <a:ext cx="556260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Technologies Utilisées</a:t>
            </a:r>
            <a:endParaRPr lang="en-US" sz="4374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0220" y="1880235"/>
            <a:ext cx="2527459" cy="156198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1760220" y="3719870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Python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1760220" y="4289227"/>
            <a:ext cx="2527459" cy="284321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utilisons Python comme langage de programmation principal pour son large éventail de bibliothèques d'apprentissage automatique.</a:t>
            </a:r>
            <a:endParaRPr lang="en-US" sz="1750" dirty="0"/>
          </a:p>
        </p:txBody>
      </p:sp>
      <p:pic>
        <p:nvPicPr>
          <p:cNvPr id="8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0935" y="1880235"/>
            <a:ext cx="2527578" cy="156210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4620935" y="3719989"/>
            <a:ext cx="24993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TensorFlow et Keras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4620935" y="4289346"/>
            <a:ext cx="2527578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exploitons les frameworks TensorFlow et Keras pour la mise en œuvre de réseaux de neurones profonds et de modèles d'apprentissage automatique.</a:t>
            </a:r>
            <a:endParaRPr lang="en-US" sz="17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1768" y="1880235"/>
            <a:ext cx="2527578" cy="156210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481768" y="37199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React et MERN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7481768" y="4289346"/>
            <a:ext cx="2527578" cy="177700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avons utilisé React pour développer notre WebApp ainsi que MERN pour créé l'API.</a:t>
            </a:r>
            <a:endParaRPr lang="en-US" sz="1750" dirty="0"/>
          </a:p>
        </p:txBody>
      </p:sp>
      <p:pic>
        <p:nvPicPr>
          <p:cNvPr id="14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42602" y="1880235"/>
            <a:ext cx="2527578" cy="1562100"/>
          </a:xfrm>
          <a:prstGeom prst="rect">
            <a:avLst/>
          </a:prstGeom>
        </p:spPr>
      </p:pic>
      <p:sp>
        <p:nvSpPr>
          <p:cNvPr id="15" name="Text 9"/>
          <p:cNvSpPr/>
          <p:nvPr/>
        </p:nvSpPr>
        <p:spPr>
          <a:xfrm>
            <a:off x="10342602" y="3719989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MongoDB</a:t>
            </a:r>
            <a:endParaRPr lang="en-US" sz="2187" dirty="0"/>
          </a:p>
        </p:txBody>
      </p:sp>
      <p:sp>
        <p:nvSpPr>
          <p:cNvPr id="16" name="Text 10"/>
          <p:cNvSpPr/>
          <p:nvPr/>
        </p:nvSpPr>
        <p:spPr>
          <a:xfrm>
            <a:off x="10342602" y="4289346"/>
            <a:ext cx="2527578" cy="3198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Nous avons utilisé mongoDB afin de stocker les chiffres dessinés par les utilisateurs ainsi que le jeux de données pour réaliser l'apprentissage du modèle.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3143250" y="502206"/>
            <a:ext cx="4686300" cy="56983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4487"/>
              </a:lnSpc>
              <a:buNone/>
            </a:pPr>
            <a:r>
              <a:rPr lang="en-US" sz="3590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Répartition des Tâches</a:t>
            </a:r>
            <a:endParaRPr lang="en-US" sz="3590" dirty="0"/>
          </a:p>
        </p:txBody>
      </p:sp>
      <p:sp>
        <p:nvSpPr>
          <p:cNvPr id="6" name="Shape 3"/>
          <p:cNvSpPr/>
          <p:nvPr/>
        </p:nvSpPr>
        <p:spPr>
          <a:xfrm>
            <a:off x="1160145" y="1345525"/>
            <a:ext cx="82034" cy="6381869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7" name="Shape 4"/>
          <p:cNvSpPr/>
          <p:nvPr/>
        </p:nvSpPr>
        <p:spPr>
          <a:xfrm>
            <a:off x="1406247" y="1652052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8" name="Shape 5"/>
          <p:cNvSpPr/>
          <p:nvPr/>
        </p:nvSpPr>
        <p:spPr>
          <a:xfrm>
            <a:off x="995958" y="1488043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9" name="Text 6"/>
          <p:cNvSpPr/>
          <p:nvPr/>
        </p:nvSpPr>
        <p:spPr>
          <a:xfrm>
            <a:off x="1151573" y="1522214"/>
            <a:ext cx="9906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1</a:t>
            </a:r>
            <a:endParaRPr lang="en-US" sz="2154" dirty="0"/>
          </a:p>
        </p:txBody>
      </p:sp>
      <p:sp>
        <p:nvSpPr>
          <p:cNvPr id="10" name="Text 7"/>
          <p:cNvSpPr/>
          <p:nvPr/>
        </p:nvSpPr>
        <p:spPr>
          <a:xfrm>
            <a:off x="2203966" y="1527810"/>
            <a:ext cx="427482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Développement et entraînement du Modèle</a:t>
            </a:r>
            <a:endParaRPr lang="en-US" sz="1795" dirty="0"/>
          </a:p>
        </p:txBody>
      </p:sp>
      <p:sp>
        <p:nvSpPr>
          <p:cNvPr id="11" name="Text 8"/>
          <p:cNvSpPr/>
          <p:nvPr/>
        </p:nvSpPr>
        <p:spPr>
          <a:xfrm>
            <a:off x="2203966" y="1994892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Adrien, Yannis, Youssef</a:t>
            </a:r>
            <a:endParaRPr lang="en-US" sz="1436" dirty="0"/>
          </a:p>
        </p:txBody>
      </p:sp>
      <p:sp>
        <p:nvSpPr>
          <p:cNvPr id="12" name="Shape 9"/>
          <p:cNvSpPr/>
          <p:nvPr/>
        </p:nvSpPr>
        <p:spPr>
          <a:xfrm>
            <a:off x="1406247" y="3293090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13" name="Shape 10"/>
          <p:cNvSpPr/>
          <p:nvPr/>
        </p:nvSpPr>
        <p:spPr>
          <a:xfrm>
            <a:off x="995958" y="3129082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4" name="Text 11"/>
          <p:cNvSpPr/>
          <p:nvPr/>
        </p:nvSpPr>
        <p:spPr>
          <a:xfrm>
            <a:off x="1124903" y="3163253"/>
            <a:ext cx="15240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2</a:t>
            </a:r>
            <a:endParaRPr lang="en-US" sz="2154" dirty="0"/>
          </a:p>
        </p:txBody>
      </p:sp>
      <p:sp>
        <p:nvSpPr>
          <p:cNvPr id="15" name="Text 12"/>
          <p:cNvSpPr/>
          <p:nvPr/>
        </p:nvSpPr>
        <p:spPr>
          <a:xfrm>
            <a:off x="2203966" y="3168848"/>
            <a:ext cx="405384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Implémentation de l'Interface Utilisateur</a:t>
            </a:r>
            <a:endParaRPr lang="en-US" sz="1795" dirty="0"/>
          </a:p>
        </p:txBody>
      </p:sp>
      <p:sp>
        <p:nvSpPr>
          <p:cNvPr id="16" name="Text 13"/>
          <p:cNvSpPr/>
          <p:nvPr/>
        </p:nvSpPr>
        <p:spPr>
          <a:xfrm>
            <a:off x="2203966" y="3635931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Ziyed, Yannis</a:t>
            </a:r>
            <a:endParaRPr lang="en-US" sz="1436" dirty="0"/>
          </a:p>
        </p:txBody>
      </p:sp>
      <p:sp>
        <p:nvSpPr>
          <p:cNvPr id="17" name="Shape 14"/>
          <p:cNvSpPr/>
          <p:nvPr/>
        </p:nvSpPr>
        <p:spPr>
          <a:xfrm>
            <a:off x="1406247" y="4934129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18" name="Shape 15"/>
          <p:cNvSpPr/>
          <p:nvPr/>
        </p:nvSpPr>
        <p:spPr>
          <a:xfrm>
            <a:off x="995958" y="4770120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19" name="Text 16"/>
          <p:cNvSpPr/>
          <p:nvPr/>
        </p:nvSpPr>
        <p:spPr>
          <a:xfrm>
            <a:off x="1128713" y="4804291"/>
            <a:ext cx="14478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3</a:t>
            </a:r>
            <a:endParaRPr lang="en-US" sz="2154" dirty="0"/>
          </a:p>
        </p:txBody>
      </p:sp>
      <p:sp>
        <p:nvSpPr>
          <p:cNvPr id="20" name="Text 17"/>
          <p:cNvSpPr/>
          <p:nvPr/>
        </p:nvSpPr>
        <p:spPr>
          <a:xfrm>
            <a:off x="2203966" y="4809887"/>
            <a:ext cx="521208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Backend : Api MERN et création de la base MongoDB</a:t>
            </a:r>
            <a:endParaRPr lang="en-US" sz="1795" dirty="0"/>
          </a:p>
        </p:txBody>
      </p:sp>
      <p:sp>
        <p:nvSpPr>
          <p:cNvPr id="21" name="Text 18"/>
          <p:cNvSpPr/>
          <p:nvPr/>
        </p:nvSpPr>
        <p:spPr>
          <a:xfrm>
            <a:off x="2203966" y="5276969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Ziyed, Yannis</a:t>
            </a:r>
            <a:endParaRPr lang="en-US" sz="1436" dirty="0"/>
          </a:p>
        </p:txBody>
      </p:sp>
      <p:sp>
        <p:nvSpPr>
          <p:cNvPr id="22" name="Shape 19"/>
          <p:cNvSpPr/>
          <p:nvPr/>
        </p:nvSpPr>
        <p:spPr>
          <a:xfrm>
            <a:off x="1406247" y="6575167"/>
            <a:ext cx="638175" cy="82034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23" name="Shape 20"/>
          <p:cNvSpPr/>
          <p:nvPr/>
        </p:nvSpPr>
        <p:spPr>
          <a:xfrm>
            <a:off x="995958" y="6411158"/>
            <a:ext cx="410289" cy="410289"/>
          </a:xfrm>
          <a:prstGeom prst="roundRect">
            <a:avLst>
              <a:gd name="adj" fmla="val 26667"/>
            </a:avLst>
          </a:prstGeom>
          <a:solidFill>
            <a:srgbClr val="282C32"/>
          </a:solidFill>
          <a:ln/>
        </p:spPr>
      </p:sp>
      <p:sp>
        <p:nvSpPr>
          <p:cNvPr id="24" name="Text 21"/>
          <p:cNvSpPr/>
          <p:nvPr/>
        </p:nvSpPr>
        <p:spPr>
          <a:xfrm>
            <a:off x="1117283" y="6445329"/>
            <a:ext cx="167640" cy="34182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92"/>
              </a:lnSpc>
              <a:buNone/>
            </a:pPr>
            <a:r>
              <a:rPr lang="en-US" sz="215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4</a:t>
            </a:r>
            <a:endParaRPr lang="en-US" sz="2154" dirty="0"/>
          </a:p>
        </p:txBody>
      </p:sp>
      <p:sp>
        <p:nvSpPr>
          <p:cNvPr id="25" name="Text 22"/>
          <p:cNvSpPr/>
          <p:nvPr/>
        </p:nvSpPr>
        <p:spPr>
          <a:xfrm>
            <a:off x="2203966" y="6450925"/>
            <a:ext cx="3787140" cy="2847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44"/>
              </a:lnSpc>
              <a:buNone/>
            </a:pPr>
            <a:r>
              <a:rPr lang="en-US" sz="1795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Intégration du modèle au projet React</a:t>
            </a:r>
            <a:endParaRPr lang="en-US" sz="1795" dirty="0"/>
          </a:p>
        </p:txBody>
      </p:sp>
      <p:sp>
        <p:nvSpPr>
          <p:cNvPr id="26" name="Text 23"/>
          <p:cNvSpPr/>
          <p:nvPr/>
        </p:nvSpPr>
        <p:spPr>
          <a:xfrm>
            <a:off x="2203966" y="6918008"/>
            <a:ext cx="7841218" cy="29182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297"/>
              </a:lnSpc>
              <a:buNone/>
            </a:pPr>
            <a:r>
              <a:rPr lang="en-US" sz="1436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Adrien, Ziyed, Yannis, Youssef</a:t>
            </a:r>
            <a:endParaRPr lang="en-US" sz="143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093256" y="5156359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Démonstration</a:t>
            </a:r>
            <a:endParaRPr lang="en-US" sz="4374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4450080" y="2845713"/>
            <a:ext cx="57302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Difficultés rencontrées</a:t>
            </a:r>
            <a:endParaRPr lang="en-US" sz="4374" dirty="0"/>
          </a:p>
        </p:txBody>
      </p:sp>
      <p:sp>
        <p:nvSpPr>
          <p:cNvPr id="7" name="Shape 4"/>
          <p:cNvSpPr/>
          <p:nvPr/>
        </p:nvSpPr>
        <p:spPr>
          <a:xfrm>
            <a:off x="1760220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8" name="Text 5"/>
          <p:cNvSpPr/>
          <p:nvPr/>
        </p:nvSpPr>
        <p:spPr>
          <a:xfrm>
            <a:off x="1982391" y="4095512"/>
            <a:ext cx="3110865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Problème d'installation avec Tensorflow Node.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537597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10" name="Text 7"/>
          <p:cNvSpPr/>
          <p:nvPr/>
        </p:nvSpPr>
        <p:spPr>
          <a:xfrm>
            <a:off x="5759768" y="4095512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Difficulté à faire fonctionner le modèle avec React.</a:t>
            </a: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9314974" y="3873341"/>
            <a:ext cx="3555206" cy="1510546"/>
          </a:xfrm>
          <a:prstGeom prst="roundRect">
            <a:avLst>
              <a:gd name="adj" fmla="val 8826"/>
            </a:avLst>
          </a:prstGeom>
          <a:solidFill>
            <a:srgbClr val="282C32"/>
          </a:solidFill>
          <a:ln/>
        </p:spPr>
      </p:sp>
      <p:sp>
        <p:nvSpPr>
          <p:cNvPr id="12" name="Text 9"/>
          <p:cNvSpPr/>
          <p:nvPr/>
        </p:nvSpPr>
        <p:spPr>
          <a:xfrm>
            <a:off x="9537144" y="4095512"/>
            <a:ext cx="3110865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9"/>
              </a:lnSpc>
              <a:buNone/>
            </a:pPr>
            <a:r>
              <a:rPr lang="en-US" sz="17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Des résultats pas convaincants lors de nos premiers tests.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>
              <a:alpha val="80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5093256" y="3767614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60A9FF"/>
                </a:solidFill>
                <a:latin typeface="Barlow" pitchFamily="34" charset="0"/>
                <a:ea typeface="Barlow" pitchFamily="34" charset="-122"/>
                <a:cs typeface="Barlow" pitchFamily="34" charset="-120"/>
              </a:rPr>
              <a:t>Conclusion</a:t>
            </a:r>
            <a:endParaRPr lang="en-US" sz="4374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1151</TotalTime>
  <Words>310</Words>
  <Application>Microsoft Office PowerPoint</Application>
  <PresentationFormat>Personnalisé</PresentationFormat>
  <Paragraphs>61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Barlow</vt:lpstr>
      <vt:lpstr>Montserrat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Marwan Ghrairi</cp:lastModifiedBy>
  <cp:revision>6</cp:revision>
  <dcterms:created xsi:type="dcterms:W3CDTF">2023-11-17T10:59:49Z</dcterms:created>
  <dcterms:modified xsi:type="dcterms:W3CDTF">2025-04-28T09:17:34Z</dcterms:modified>
</cp:coreProperties>
</file>